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3" r:id="rId4"/>
    <p:sldId id="260" r:id="rId5"/>
    <p:sldId id="264" r:id="rId6"/>
    <p:sldId id="262" r:id="rId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5DA8F0-FA18-4D03-8DB4-913A21E0E00A}" type="datetimeFigureOut">
              <a:rPr lang="hr-HR" smtClean="0"/>
              <a:t>19.4.2023.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18F552C-91A8-4B31-83D2-A70FB6F8BC8F}" type="slidenum">
              <a:rPr lang="hr-HR" smtClean="0"/>
              <a:t>‹#›</a:t>
            </a:fld>
            <a:endParaRPr lang="hr-H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672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305DA8F0-FA18-4D03-8DB4-913A21E0E00A}" type="datetimeFigureOut">
              <a:rPr lang="hr-HR" smtClean="0"/>
              <a:t>19.4.2023.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F18F552C-91A8-4B31-83D2-A70FB6F8BC8F}" type="slidenum">
              <a:rPr lang="hr-HR" smtClean="0"/>
              <a:t>‹#›</a:t>
            </a:fld>
            <a:endParaRPr lang="hr-HR"/>
          </a:p>
        </p:txBody>
      </p:sp>
    </p:spTree>
    <p:extLst>
      <p:ext uri="{BB962C8B-B14F-4D97-AF65-F5344CB8AC3E}">
        <p14:creationId xmlns:p14="http://schemas.microsoft.com/office/powerpoint/2010/main" val="205712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DA8F0-FA18-4D03-8DB4-913A21E0E00A}" type="datetimeFigureOut">
              <a:rPr lang="hr-HR" smtClean="0"/>
              <a:t>19.4.2023.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18F552C-91A8-4B31-83D2-A70FB6F8BC8F}" type="slidenum">
              <a:rPr lang="hr-HR" smtClean="0"/>
              <a:t>‹#›</a:t>
            </a:fld>
            <a:endParaRPr lang="hr-HR"/>
          </a:p>
        </p:txBody>
      </p:sp>
    </p:spTree>
    <p:extLst>
      <p:ext uri="{BB962C8B-B14F-4D97-AF65-F5344CB8AC3E}">
        <p14:creationId xmlns:p14="http://schemas.microsoft.com/office/powerpoint/2010/main" val="112115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DA8F0-FA18-4D03-8DB4-913A21E0E00A}" type="datetimeFigureOut">
              <a:rPr lang="hr-HR" smtClean="0"/>
              <a:t>19.4.2023.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18F552C-91A8-4B31-83D2-A70FB6F8BC8F}" type="slidenum">
              <a:rPr lang="hr-HR" smtClean="0"/>
              <a:t>‹#›</a:t>
            </a:fld>
            <a:endParaRPr lang="hr-H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99385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DA8F0-FA18-4D03-8DB4-913A21E0E00A}" type="datetimeFigureOut">
              <a:rPr lang="hr-HR" smtClean="0"/>
              <a:t>19.4.2023.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18F552C-91A8-4B31-83D2-A70FB6F8BC8F}" type="slidenum">
              <a:rPr lang="hr-HR" smtClean="0"/>
              <a:t>‹#›</a:t>
            </a:fld>
            <a:endParaRPr lang="hr-HR"/>
          </a:p>
        </p:txBody>
      </p:sp>
    </p:spTree>
    <p:extLst>
      <p:ext uri="{BB962C8B-B14F-4D97-AF65-F5344CB8AC3E}">
        <p14:creationId xmlns:p14="http://schemas.microsoft.com/office/powerpoint/2010/main" val="500516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DA8F0-FA18-4D03-8DB4-913A21E0E00A}" type="datetimeFigureOut">
              <a:rPr lang="hr-HR" smtClean="0"/>
              <a:t>19.4.2023.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18F552C-91A8-4B31-83D2-A70FB6F8BC8F}" type="slidenum">
              <a:rPr lang="hr-HR" smtClean="0"/>
              <a:t>‹#›</a:t>
            </a:fld>
            <a:endParaRPr lang="hr-H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41093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DA8F0-FA18-4D03-8DB4-913A21E0E00A}" type="datetimeFigureOut">
              <a:rPr lang="hr-HR" smtClean="0"/>
              <a:t>19.4.2023.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18F552C-91A8-4B31-83D2-A70FB6F8BC8F}" type="slidenum">
              <a:rPr lang="hr-HR" smtClean="0"/>
              <a:t>‹#›</a:t>
            </a:fld>
            <a:endParaRPr lang="hr-HR"/>
          </a:p>
        </p:txBody>
      </p:sp>
    </p:spTree>
    <p:extLst>
      <p:ext uri="{BB962C8B-B14F-4D97-AF65-F5344CB8AC3E}">
        <p14:creationId xmlns:p14="http://schemas.microsoft.com/office/powerpoint/2010/main" val="2729533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DA8F0-FA18-4D03-8DB4-913A21E0E00A}" type="datetimeFigureOut">
              <a:rPr lang="hr-HR" smtClean="0"/>
              <a:t>19.4.2023.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18F552C-91A8-4B31-83D2-A70FB6F8BC8F}" type="slidenum">
              <a:rPr lang="hr-HR" smtClean="0"/>
              <a:t>‹#›</a:t>
            </a:fld>
            <a:endParaRPr lang="hr-HR"/>
          </a:p>
        </p:txBody>
      </p:sp>
    </p:spTree>
    <p:extLst>
      <p:ext uri="{BB962C8B-B14F-4D97-AF65-F5344CB8AC3E}">
        <p14:creationId xmlns:p14="http://schemas.microsoft.com/office/powerpoint/2010/main" val="854451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DA8F0-FA18-4D03-8DB4-913A21E0E00A}" type="datetimeFigureOut">
              <a:rPr lang="hr-HR" smtClean="0"/>
              <a:t>19.4.2023.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18F552C-91A8-4B31-83D2-A70FB6F8BC8F}" type="slidenum">
              <a:rPr lang="hr-HR" smtClean="0"/>
              <a:t>‹#›</a:t>
            </a:fld>
            <a:endParaRPr lang="hr-HR"/>
          </a:p>
        </p:txBody>
      </p:sp>
    </p:spTree>
    <p:extLst>
      <p:ext uri="{BB962C8B-B14F-4D97-AF65-F5344CB8AC3E}">
        <p14:creationId xmlns:p14="http://schemas.microsoft.com/office/powerpoint/2010/main" val="15657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DA8F0-FA18-4D03-8DB4-913A21E0E00A}" type="datetimeFigureOut">
              <a:rPr lang="hr-HR" smtClean="0"/>
              <a:t>19.4.2023.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18F552C-91A8-4B31-83D2-A70FB6F8BC8F}" type="slidenum">
              <a:rPr lang="hr-HR" smtClean="0"/>
              <a:t>‹#›</a:t>
            </a:fld>
            <a:endParaRPr lang="hr-HR"/>
          </a:p>
        </p:txBody>
      </p:sp>
    </p:spTree>
    <p:extLst>
      <p:ext uri="{BB962C8B-B14F-4D97-AF65-F5344CB8AC3E}">
        <p14:creationId xmlns:p14="http://schemas.microsoft.com/office/powerpoint/2010/main" val="362567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DA8F0-FA18-4D03-8DB4-913A21E0E00A}" type="datetimeFigureOut">
              <a:rPr lang="hr-HR" smtClean="0"/>
              <a:t>19.4.2023.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18F552C-91A8-4B31-83D2-A70FB6F8BC8F}" type="slidenum">
              <a:rPr lang="hr-HR" smtClean="0"/>
              <a:t>‹#›</a:t>
            </a:fld>
            <a:endParaRPr lang="hr-HR"/>
          </a:p>
        </p:txBody>
      </p:sp>
    </p:spTree>
    <p:extLst>
      <p:ext uri="{BB962C8B-B14F-4D97-AF65-F5344CB8AC3E}">
        <p14:creationId xmlns:p14="http://schemas.microsoft.com/office/powerpoint/2010/main" val="1823573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5DA8F0-FA18-4D03-8DB4-913A21E0E00A}" type="datetimeFigureOut">
              <a:rPr lang="hr-HR" smtClean="0"/>
              <a:t>19.4.2023.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18F552C-91A8-4B31-83D2-A70FB6F8BC8F}" type="slidenum">
              <a:rPr lang="hr-HR" smtClean="0"/>
              <a:t>‹#›</a:t>
            </a:fld>
            <a:endParaRPr lang="hr-HR"/>
          </a:p>
        </p:txBody>
      </p:sp>
    </p:spTree>
    <p:extLst>
      <p:ext uri="{BB962C8B-B14F-4D97-AF65-F5344CB8AC3E}">
        <p14:creationId xmlns:p14="http://schemas.microsoft.com/office/powerpoint/2010/main" val="252367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5DA8F0-FA18-4D03-8DB4-913A21E0E00A}" type="datetimeFigureOut">
              <a:rPr lang="hr-HR" smtClean="0"/>
              <a:t>19.4.2023.</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F18F552C-91A8-4B31-83D2-A70FB6F8BC8F}" type="slidenum">
              <a:rPr lang="hr-HR" smtClean="0"/>
              <a:t>‹#›</a:t>
            </a:fld>
            <a:endParaRPr lang="hr-HR"/>
          </a:p>
        </p:txBody>
      </p:sp>
    </p:spTree>
    <p:extLst>
      <p:ext uri="{BB962C8B-B14F-4D97-AF65-F5344CB8AC3E}">
        <p14:creationId xmlns:p14="http://schemas.microsoft.com/office/powerpoint/2010/main" val="237238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5DA8F0-FA18-4D03-8DB4-913A21E0E00A}" type="datetimeFigureOut">
              <a:rPr lang="hr-HR" smtClean="0"/>
              <a:t>19.4.2023.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F18F552C-91A8-4B31-83D2-A70FB6F8BC8F}" type="slidenum">
              <a:rPr lang="hr-HR" smtClean="0"/>
              <a:t>‹#›</a:t>
            </a:fld>
            <a:endParaRPr lang="hr-HR"/>
          </a:p>
        </p:txBody>
      </p:sp>
    </p:spTree>
    <p:extLst>
      <p:ext uri="{BB962C8B-B14F-4D97-AF65-F5344CB8AC3E}">
        <p14:creationId xmlns:p14="http://schemas.microsoft.com/office/powerpoint/2010/main" val="2072715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DA8F0-FA18-4D03-8DB4-913A21E0E00A}" type="datetimeFigureOut">
              <a:rPr lang="hr-HR" smtClean="0"/>
              <a:t>19.4.2023.</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F18F552C-91A8-4B31-83D2-A70FB6F8BC8F}" type="slidenum">
              <a:rPr lang="hr-HR" smtClean="0"/>
              <a:t>‹#›</a:t>
            </a:fld>
            <a:endParaRPr lang="hr-HR"/>
          </a:p>
        </p:txBody>
      </p:sp>
    </p:spTree>
    <p:extLst>
      <p:ext uri="{BB962C8B-B14F-4D97-AF65-F5344CB8AC3E}">
        <p14:creationId xmlns:p14="http://schemas.microsoft.com/office/powerpoint/2010/main" val="258983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05DA8F0-FA18-4D03-8DB4-913A21E0E00A}" type="datetimeFigureOut">
              <a:rPr lang="hr-HR" smtClean="0"/>
              <a:t>19.4.2023.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18F552C-91A8-4B31-83D2-A70FB6F8BC8F}" type="slidenum">
              <a:rPr lang="hr-HR" smtClean="0"/>
              <a:t>‹#›</a:t>
            </a:fld>
            <a:endParaRPr lang="hr-HR"/>
          </a:p>
        </p:txBody>
      </p:sp>
    </p:spTree>
    <p:extLst>
      <p:ext uri="{BB962C8B-B14F-4D97-AF65-F5344CB8AC3E}">
        <p14:creationId xmlns:p14="http://schemas.microsoft.com/office/powerpoint/2010/main" val="257774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05DA8F0-FA18-4D03-8DB4-913A21E0E00A}" type="datetimeFigureOut">
              <a:rPr lang="hr-HR" smtClean="0"/>
              <a:t>19.4.2023.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18F552C-91A8-4B31-83D2-A70FB6F8BC8F}" type="slidenum">
              <a:rPr lang="hr-HR" smtClean="0"/>
              <a:t>‹#›</a:t>
            </a:fld>
            <a:endParaRPr lang="hr-HR"/>
          </a:p>
        </p:txBody>
      </p:sp>
    </p:spTree>
    <p:extLst>
      <p:ext uri="{BB962C8B-B14F-4D97-AF65-F5344CB8AC3E}">
        <p14:creationId xmlns:p14="http://schemas.microsoft.com/office/powerpoint/2010/main" val="1588794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05DA8F0-FA18-4D03-8DB4-913A21E0E00A}" type="datetimeFigureOut">
              <a:rPr lang="hr-HR" smtClean="0"/>
              <a:t>19.4.2023.</a:t>
            </a:fld>
            <a:endParaRPr lang="hr-H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hr-H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18F552C-91A8-4B31-83D2-A70FB6F8BC8F}" type="slidenum">
              <a:rPr lang="hr-HR" smtClean="0"/>
              <a:t>‹#›</a:t>
            </a:fld>
            <a:endParaRPr lang="hr-HR"/>
          </a:p>
        </p:txBody>
      </p:sp>
    </p:spTree>
    <p:extLst>
      <p:ext uri="{BB962C8B-B14F-4D97-AF65-F5344CB8AC3E}">
        <p14:creationId xmlns:p14="http://schemas.microsoft.com/office/powerpoint/2010/main" val="13398126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16091" y="609600"/>
            <a:ext cx="3322608" cy="719390"/>
          </a:xfrm>
          <a:prstGeom prst="rect">
            <a:avLst/>
          </a:prstGeom>
        </p:spPr>
      </p:pic>
      <p:sp>
        <p:nvSpPr>
          <p:cNvPr id="2" name="Title 1"/>
          <p:cNvSpPr>
            <a:spLocks noGrp="1"/>
          </p:cNvSpPr>
          <p:nvPr>
            <p:ph type="ctrTitle"/>
          </p:nvPr>
        </p:nvSpPr>
        <p:spPr>
          <a:xfrm>
            <a:off x="806131" y="3126377"/>
            <a:ext cx="11133320" cy="1227909"/>
          </a:xfrm>
        </p:spPr>
        <p:txBody>
          <a:bodyPr>
            <a:normAutofit fontScale="90000"/>
          </a:bodyPr>
          <a:lstStyle/>
          <a:p>
            <a:r>
              <a:rPr lang="hr-HR" cap="none" dirty="0">
                <a:latin typeface="Times New Roman" panose="02020603050405020304" pitchFamily="18" charset="0"/>
                <a:cs typeface="Times New Roman" panose="02020603050405020304" pitchFamily="18" charset="0"/>
              </a:rPr>
              <a:t>The Republic of North Macedonia </a:t>
            </a:r>
            <a:br>
              <a:rPr lang="hr-HR" cap="none" dirty="0">
                <a:latin typeface="Times New Roman" panose="02020603050405020304" pitchFamily="18" charset="0"/>
                <a:cs typeface="Times New Roman" panose="02020603050405020304" pitchFamily="18" charset="0"/>
              </a:rPr>
            </a:br>
            <a:r>
              <a:rPr lang="hr-HR" cap="none" dirty="0">
                <a:latin typeface="Times New Roman" panose="02020603050405020304" pitchFamily="18" charset="0"/>
                <a:cs typeface="Times New Roman" panose="02020603050405020304" pitchFamily="18" charset="0"/>
              </a:rPr>
              <a:t>SKOPJE </a:t>
            </a:r>
            <a:br>
              <a:rPr lang="hr-HR" cap="none" dirty="0">
                <a:latin typeface="Times New Roman" panose="02020603050405020304" pitchFamily="18" charset="0"/>
                <a:cs typeface="Times New Roman" panose="02020603050405020304" pitchFamily="18" charset="0"/>
              </a:rPr>
            </a:br>
            <a:r>
              <a:rPr lang="hr-HR" cap="none" dirty="0">
                <a:latin typeface="Times New Roman" panose="02020603050405020304" pitchFamily="18" charset="0"/>
                <a:cs typeface="Times New Roman" panose="02020603050405020304" pitchFamily="18" charset="0"/>
              </a:rPr>
              <a:t>from 29/8/2021-14/9/2021</a:t>
            </a:r>
            <a:br>
              <a:rPr lang="hr-HR" cap="none" dirty="0">
                <a:latin typeface="Times New Roman" panose="02020603050405020304" pitchFamily="18" charset="0"/>
                <a:cs typeface="Times New Roman" panose="02020603050405020304" pitchFamily="18" charset="0"/>
              </a:rPr>
            </a:br>
            <a:r>
              <a:rPr lang="hr-HR" sz="1800" cap="none" dirty="0">
                <a:latin typeface="Times New Roman" panose="02020603050405020304" pitchFamily="18" charset="0"/>
                <a:cs typeface="Times New Roman" panose="02020603050405020304" pitchFamily="18" charset="0"/>
              </a:rPr>
              <a:t>Dissemination Report – Staff Mobility for Training</a:t>
            </a:r>
          </a:p>
        </p:txBody>
      </p:sp>
      <p:sp>
        <p:nvSpPr>
          <p:cNvPr id="3" name="Subtitle 2"/>
          <p:cNvSpPr>
            <a:spLocks noGrp="1"/>
          </p:cNvSpPr>
          <p:nvPr>
            <p:ph type="subTitle" idx="1"/>
          </p:nvPr>
        </p:nvSpPr>
        <p:spPr>
          <a:xfrm>
            <a:off x="8147731" y="4661245"/>
            <a:ext cx="4044269" cy="1490428"/>
          </a:xfrm>
        </p:spPr>
        <p:txBody>
          <a:bodyPr>
            <a:noAutofit/>
          </a:bodyPr>
          <a:lstStyle/>
          <a:p>
            <a:r>
              <a:rPr lang="hr-HR" sz="2000" dirty="0">
                <a:solidFill>
                  <a:schemeClr val="tx1"/>
                </a:solidFill>
                <a:latin typeface="Times New Roman" panose="02020603050405020304" pitchFamily="18" charset="0"/>
                <a:cs typeface="Times New Roman" panose="02020603050405020304" pitchFamily="18" charset="0"/>
              </a:rPr>
              <a:t>Tonća Jukić, Assoc. Prof., PhD</a:t>
            </a:r>
          </a:p>
          <a:p>
            <a:r>
              <a:rPr lang="hr-HR" sz="2000" dirty="0">
                <a:solidFill>
                  <a:schemeClr val="tx1"/>
                </a:solidFill>
                <a:latin typeface="Times New Roman" panose="02020603050405020304" pitchFamily="18" charset="0"/>
                <a:cs typeface="Times New Roman" panose="02020603050405020304" pitchFamily="18" charset="0"/>
              </a:rPr>
              <a:t>Department of Pedagogy</a:t>
            </a:r>
          </a:p>
          <a:p>
            <a:r>
              <a:rPr lang="hr-HR" sz="2000" dirty="0">
                <a:solidFill>
                  <a:schemeClr val="tx1"/>
                </a:solidFill>
                <a:latin typeface="Times New Roman" panose="02020603050405020304" pitchFamily="18" charset="0"/>
                <a:cs typeface="Times New Roman" panose="02020603050405020304" pitchFamily="18" charset="0"/>
              </a:rPr>
              <a:t>Faculty of Humanities and Social Sciences </a:t>
            </a:r>
          </a:p>
          <a:p>
            <a:r>
              <a:rPr lang="hr-HR" sz="2000" dirty="0">
                <a:solidFill>
                  <a:schemeClr val="tx1"/>
                </a:solidFill>
                <a:latin typeface="Times New Roman" panose="02020603050405020304" pitchFamily="18" charset="0"/>
                <a:cs typeface="Times New Roman" panose="02020603050405020304" pitchFamily="18" charset="0"/>
              </a:rPr>
              <a:t>University of Split</a:t>
            </a:r>
          </a:p>
        </p:txBody>
      </p:sp>
    </p:spTree>
    <p:extLst>
      <p:ext uri="{BB962C8B-B14F-4D97-AF65-F5344CB8AC3E}">
        <p14:creationId xmlns:p14="http://schemas.microsoft.com/office/powerpoint/2010/main" val="290342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883" y="671968"/>
            <a:ext cx="8190699" cy="5514064"/>
          </a:xfrm>
          <a:ln>
            <a:noFill/>
          </a:ln>
        </p:spPr>
        <p:txBody>
          <a:bodyPr>
            <a:noAutofit/>
          </a:bodyPr>
          <a:lstStyle/>
          <a:p>
            <a:pPr marL="0" indent="0">
              <a:buNone/>
            </a:pPr>
            <a:r>
              <a:rPr lang="en-US" sz="2400" b="1" dirty="0">
                <a:solidFill>
                  <a:schemeClr val="tx1"/>
                </a:solidFill>
                <a:latin typeface="Times New Roman" panose="02020603050405020304" pitchFamily="18" charset="0"/>
                <a:cs typeface="Times New Roman" panose="02020603050405020304" pitchFamily="18" charset="0"/>
              </a:rPr>
              <a:t>The Faculty of Philosophy </a:t>
            </a:r>
            <a:r>
              <a:rPr lang="hr-HR" sz="2400" b="1" dirty="0">
                <a:solidFill>
                  <a:schemeClr val="tx1"/>
                </a:solidFill>
                <a:latin typeface="Times New Roman" panose="02020603050405020304" pitchFamily="18" charset="0"/>
                <a:cs typeface="Times New Roman" panose="02020603050405020304" pitchFamily="18" charset="0"/>
              </a:rPr>
              <a:t>in Skopje </a:t>
            </a:r>
            <a:r>
              <a:rPr lang="en-US" sz="2400" dirty="0">
                <a:solidFill>
                  <a:schemeClr val="tx1"/>
                </a:solidFill>
                <a:latin typeface="Times New Roman" panose="02020603050405020304" pitchFamily="18" charset="0"/>
                <a:cs typeface="Times New Roman" panose="02020603050405020304" pitchFamily="18" charset="0"/>
              </a:rPr>
              <a:t>was founded in</a:t>
            </a:r>
            <a:r>
              <a:rPr lang="hr-HR"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1920</a:t>
            </a:r>
            <a:r>
              <a:rPr lang="hr-HR" sz="24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Today, the Faculty of Philosophy is a modern, interdisciplinary faculty consisting of 12 institutes of humanities and social sciences</a:t>
            </a:r>
            <a:r>
              <a:rPr lang="hr-HR" sz="24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hr-HR" sz="2400" dirty="0">
                <a:solidFill>
                  <a:schemeClr val="tx1"/>
                </a:solidFill>
                <a:latin typeface="Times New Roman" panose="02020603050405020304" pitchFamily="18" charset="0"/>
                <a:cs typeface="Times New Roman" panose="02020603050405020304" pitchFamily="18" charset="0"/>
              </a:rPr>
              <a:t>S</a:t>
            </a:r>
            <a:r>
              <a:rPr lang="en-US" sz="2400" dirty="0" err="1">
                <a:solidFill>
                  <a:schemeClr val="tx1"/>
                </a:solidFill>
                <a:latin typeface="Times New Roman" panose="02020603050405020304" pitchFamily="18" charset="0"/>
                <a:cs typeface="Times New Roman" panose="02020603050405020304" pitchFamily="18" charset="0"/>
              </a:rPr>
              <a:t>tud</a:t>
            </a:r>
            <a:r>
              <a:rPr lang="hr-HR" sz="2400" dirty="0">
                <a:solidFill>
                  <a:schemeClr val="tx1"/>
                </a:solidFill>
                <a:latin typeface="Times New Roman" panose="02020603050405020304" pitchFamily="18" charset="0"/>
                <a:cs typeface="Times New Roman" panose="02020603050405020304" pitchFamily="18" charset="0"/>
              </a:rPr>
              <a:t>y</a:t>
            </a:r>
            <a:r>
              <a:rPr lang="en-US" sz="2400" dirty="0">
                <a:solidFill>
                  <a:schemeClr val="tx1"/>
                </a:solidFill>
                <a:latin typeface="Times New Roman" panose="02020603050405020304" pitchFamily="18" charset="0"/>
                <a:cs typeface="Times New Roman" panose="02020603050405020304" pitchFamily="18" charset="0"/>
              </a:rPr>
              <a:t> programs offer BA, MA and PhD degrees in the following disciplines: philosophy, history, pedagogy, sociology, classical studies, history of art and archeology, psychology, social work and social policy, special education and rehabilitation, security defense and peace, gender studies, and family studies.</a:t>
            </a:r>
            <a:endParaRPr lang="hr-HR" sz="24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hr-HR" sz="2400" dirty="0">
                <a:solidFill>
                  <a:schemeClr val="tx1"/>
                </a:solidFill>
                <a:latin typeface="Times New Roman" panose="02020603050405020304" pitchFamily="18" charset="0"/>
                <a:cs typeface="Times New Roman" panose="02020603050405020304" pitchFamily="18" charset="0"/>
              </a:rPr>
              <a:t>           http://fzf.ukim.edu.mk/</a:t>
            </a:r>
          </a:p>
          <a:p>
            <a:pPr marL="0" indent="0" algn="just">
              <a:buNone/>
            </a:pPr>
            <a:r>
              <a:rPr lang="en-GB" sz="2400" dirty="0">
                <a:solidFill>
                  <a:schemeClr val="tx1"/>
                </a:solidFill>
                <a:latin typeface="Times New Roman" panose="02020603050405020304" pitchFamily="18" charset="0"/>
                <a:cs typeface="Times New Roman" panose="02020603050405020304" pitchFamily="18" charset="0"/>
              </a:rPr>
              <a:t>The Institute of Pedagogy is one of the oldest institutes at the Faculty of Philosophy in Skopje, with a focus on teaching and academic research in the study of pedagogy.</a:t>
            </a:r>
            <a:r>
              <a:rPr lang="hr-HR"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At the Institute of </a:t>
            </a:r>
            <a:r>
              <a:rPr lang="hr-HR" sz="2400" dirty="0">
                <a:solidFill>
                  <a:schemeClr val="tx1"/>
                </a:solidFill>
                <a:latin typeface="Times New Roman" panose="02020603050405020304" pitchFamily="18" charset="0"/>
                <a:cs typeface="Times New Roman" panose="02020603050405020304" pitchFamily="18" charset="0"/>
              </a:rPr>
              <a:t>Pedagogy</a:t>
            </a:r>
            <a:r>
              <a:rPr lang="en-US" sz="2400" dirty="0">
                <a:solidFill>
                  <a:schemeClr val="tx1"/>
                </a:solidFill>
                <a:latin typeface="Times New Roman" panose="02020603050405020304" pitchFamily="18" charset="0"/>
                <a:cs typeface="Times New Roman" panose="02020603050405020304" pitchFamily="18" charset="0"/>
              </a:rPr>
              <a:t>, </a:t>
            </a:r>
            <a:r>
              <a:rPr lang="hr-HR" sz="2400" dirty="0">
                <a:solidFill>
                  <a:schemeClr val="tx1"/>
                </a:solidFill>
                <a:latin typeface="Times New Roman" panose="02020603050405020304" pitchFamily="18" charset="0"/>
                <a:cs typeface="Times New Roman" panose="02020603050405020304" pitchFamily="18" charset="0"/>
              </a:rPr>
              <a:t>pedagogy</a:t>
            </a:r>
            <a:r>
              <a:rPr lang="en-US" sz="2400" dirty="0">
                <a:solidFill>
                  <a:schemeClr val="tx1"/>
                </a:solidFill>
                <a:latin typeface="Times New Roman" panose="02020603050405020304" pitchFamily="18" charset="0"/>
                <a:cs typeface="Times New Roman" panose="02020603050405020304" pitchFamily="18" charset="0"/>
              </a:rPr>
              <a:t> is taught at </a:t>
            </a:r>
            <a:r>
              <a:rPr lang="hr-HR" sz="2400" dirty="0">
                <a:solidFill>
                  <a:schemeClr val="tx1"/>
                </a:solidFill>
                <a:latin typeface="Times New Roman" panose="02020603050405020304" pitchFamily="18" charset="0"/>
                <a:cs typeface="Times New Roman" panose="02020603050405020304" pitchFamily="18" charset="0"/>
              </a:rPr>
              <a:t>undergraduate, post-graduate and doctoral level.</a:t>
            </a:r>
          </a:p>
        </p:txBody>
      </p:sp>
      <p:pic>
        <p:nvPicPr>
          <p:cNvPr id="5" name="Picture 4"/>
          <p:cNvPicPr>
            <a:picLocks noChangeAspect="1"/>
          </p:cNvPicPr>
          <p:nvPr/>
        </p:nvPicPr>
        <p:blipFill>
          <a:blip r:embed="rId2"/>
          <a:stretch>
            <a:fillRect/>
          </a:stretch>
        </p:blipFill>
        <p:spPr>
          <a:xfrm>
            <a:off x="8933944" y="471738"/>
            <a:ext cx="3072654" cy="3666153"/>
          </a:xfrm>
          <a:prstGeom prst="rect">
            <a:avLst/>
          </a:prstGeom>
          <a:ln>
            <a:solidFill>
              <a:schemeClr val="bg1">
                <a:lumMod val="95000"/>
                <a:lumOff val="5000"/>
              </a:schemeClr>
            </a:solidFill>
          </a:ln>
        </p:spPr>
      </p:pic>
    </p:spTree>
    <p:extLst>
      <p:ext uri="{BB962C8B-B14F-4D97-AF65-F5344CB8AC3E}">
        <p14:creationId xmlns:p14="http://schemas.microsoft.com/office/powerpoint/2010/main" val="129907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446" y="1152873"/>
            <a:ext cx="6629209" cy="4582909"/>
          </a:xfrm>
        </p:spPr>
        <p:txBody>
          <a:bodyPr>
            <a:normAutofit/>
          </a:bodyPr>
          <a:lstStyle/>
          <a:p>
            <a:pPr marL="0" indent="0" algn="just">
              <a:buNone/>
            </a:pPr>
            <a:r>
              <a:rPr lang="en-GB" sz="2400" b="1" dirty="0">
                <a:solidFill>
                  <a:schemeClr val="tx1"/>
                </a:solidFill>
                <a:latin typeface="Times New Roman" panose="02020603050405020304" pitchFamily="18" charset="0"/>
                <a:cs typeface="Times New Roman" panose="02020603050405020304" pitchFamily="18" charset="0"/>
              </a:rPr>
              <a:t>Overall objectives of the mobility</a:t>
            </a:r>
            <a:r>
              <a:rPr lang="hr-HR" sz="2400" b="1" dirty="0">
                <a:solidFill>
                  <a:schemeClr val="tx1"/>
                </a:solidFill>
                <a:latin typeface="Times New Roman" panose="02020603050405020304" pitchFamily="18" charset="0"/>
                <a:cs typeface="Times New Roman" panose="02020603050405020304" pitchFamily="18" charset="0"/>
              </a:rPr>
              <a:t> for training at the Faculty of Philosophy in Skopje</a:t>
            </a:r>
            <a:r>
              <a:rPr lang="en-GB" sz="2400" b="1" dirty="0">
                <a:solidFill>
                  <a:schemeClr val="tx1"/>
                </a:solidFill>
                <a:latin typeface="Times New Roman" panose="02020603050405020304" pitchFamily="18" charset="0"/>
                <a:cs typeface="Times New Roman" panose="02020603050405020304" pitchFamily="18" charset="0"/>
              </a:rPr>
              <a:t>:</a:t>
            </a:r>
            <a:endParaRPr lang="hr-HR" sz="2400" dirty="0">
              <a:solidFill>
                <a:schemeClr val="tx1"/>
              </a:solidFill>
              <a:latin typeface="Times New Roman" panose="02020603050405020304" pitchFamily="18" charset="0"/>
              <a:cs typeface="Times New Roman" panose="02020603050405020304" pitchFamily="18" charset="0"/>
            </a:endParaRPr>
          </a:p>
          <a:p>
            <a:pPr lvl="0" algn="just"/>
            <a:r>
              <a:rPr lang="en-GB" sz="2400" dirty="0">
                <a:solidFill>
                  <a:schemeClr val="tx1"/>
                </a:solidFill>
                <a:latin typeface="Times New Roman" panose="02020603050405020304" pitchFamily="18" charset="0"/>
                <a:cs typeface="Times New Roman" panose="02020603050405020304" pitchFamily="18" charset="0"/>
              </a:rPr>
              <a:t>to get insight into </a:t>
            </a:r>
            <a:r>
              <a:rPr lang="hr-HR" sz="2400" dirty="0">
                <a:solidFill>
                  <a:schemeClr val="tx1"/>
                </a:solidFill>
                <a:latin typeface="Times New Roman" panose="02020603050405020304" pitchFamily="18" charset="0"/>
                <a:cs typeface="Times New Roman" panose="02020603050405020304" pitchFamily="18" charset="0"/>
              </a:rPr>
              <a:t>different possibilities of interactive teaching and students’ self-assessment, assesssment and evaluation</a:t>
            </a:r>
          </a:p>
          <a:p>
            <a:pPr lvl="0" algn="just"/>
            <a:r>
              <a:rPr lang="hr-HR" sz="2400" dirty="0">
                <a:solidFill>
                  <a:schemeClr val="tx1"/>
                </a:solidFill>
                <a:latin typeface="Times New Roman" panose="02020603050405020304" pitchFamily="18" charset="0"/>
                <a:cs typeface="Times New Roman" panose="02020603050405020304" pitchFamily="18" charset="0"/>
              </a:rPr>
              <a:t>to deepen insight into the curriculum development strategies in higher education in North Macedonia</a:t>
            </a:r>
          </a:p>
          <a:p>
            <a:pPr lvl="0" algn="just"/>
            <a:r>
              <a:rPr lang="hr-HR" sz="2400" dirty="0">
                <a:solidFill>
                  <a:schemeClr val="tx1"/>
                </a:solidFill>
                <a:latin typeface="Times New Roman" panose="02020603050405020304" pitchFamily="18" charset="0"/>
                <a:cs typeface="Times New Roman" panose="02020603050405020304" pitchFamily="18" charset="0"/>
              </a:rPr>
              <a:t>to elaborate joined scientific project in the field of pedagogy and teaching methodology</a:t>
            </a:r>
          </a:p>
        </p:txBody>
      </p:sp>
      <p:pic>
        <p:nvPicPr>
          <p:cNvPr id="4" name="Picture 3">
            <a:extLst>
              <a:ext uri="{FF2B5EF4-FFF2-40B4-BE49-F238E27FC236}">
                <a16:creationId xmlns:a16="http://schemas.microsoft.com/office/drawing/2014/main" id="{35AD77BC-41BE-4FA0-8265-3C52A64996E2}"/>
              </a:ext>
            </a:extLst>
          </p:cNvPr>
          <p:cNvPicPr>
            <a:picLocks noChangeAspect="1"/>
          </p:cNvPicPr>
          <p:nvPr/>
        </p:nvPicPr>
        <p:blipFill>
          <a:blip r:embed="rId2"/>
          <a:stretch>
            <a:fillRect/>
          </a:stretch>
        </p:blipFill>
        <p:spPr>
          <a:xfrm>
            <a:off x="7576199" y="1691289"/>
            <a:ext cx="4333080" cy="3693511"/>
          </a:xfrm>
          <a:prstGeom prst="rect">
            <a:avLst/>
          </a:prstGeom>
        </p:spPr>
      </p:pic>
    </p:spTree>
    <p:extLst>
      <p:ext uri="{BB962C8B-B14F-4D97-AF65-F5344CB8AC3E}">
        <p14:creationId xmlns:p14="http://schemas.microsoft.com/office/powerpoint/2010/main" val="2504469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575" y="55588"/>
            <a:ext cx="11938297" cy="4037201"/>
          </a:xfrm>
        </p:spPr>
        <p:txBody>
          <a:bodyPr>
            <a:normAutofit lnSpcReduction="10000"/>
          </a:bodyPr>
          <a:lstStyle/>
          <a:p>
            <a:pPr marL="0" indent="0">
              <a:buNone/>
            </a:pPr>
            <a:endParaRPr lang="hr-HR" b="1" dirty="0">
              <a:latin typeface="Times New Roman" panose="02020603050405020304" pitchFamily="18" charset="0"/>
              <a:cs typeface="Times New Roman" panose="02020603050405020304" pitchFamily="18" charset="0"/>
            </a:endParaRPr>
          </a:p>
          <a:p>
            <a:pPr marL="0" indent="0" algn="ctr">
              <a:buNone/>
            </a:pPr>
            <a:r>
              <a:rPr lang="hr-HR" sz="2400" b="1" dirty="0">
                <a:solidFill>
                  <a:schemeClr val="tx1"/>
                </a:solidFill>
                <a:latin typeface="Times New Roman" panose="02020603050405020304" pitchFamily="18" charset="0"/>
                <a:cs typeface="Times New Roman" panose="02020603050405020304" pitchFamily="18" charset="0"/>
              </a:rPr>
              <a:t>Activities and results (i)</a:t>
            </a:r>
          </a:p>
          <a:p>
            <a:pPr marL="0" indent="0">
              <a:buNone/>
            </a:pPr>
            <a:r>
              <a:rPr lang="hr-HR" sz="2400" b="1" dirty="0">
                <a:solidFill>
                  <a:schemeClr val="tx1"/>
                </a:solidFill>
                <a:latin typeface="Times New Roman" panose="02020603050405020304" pitchFamily="18" charset="0"/>
                <a:cs typeface="Times New Roman" panose="02020603050405020304" pitchFamily="18" charset="0"/>
              </a:rPr>
              <a:t>At the Faculty of Philosophy in Skopje:</a:t>
            </a:r>
          </a:p>
          <a:p>
            <a:pPr algn="just"/>
            <a:r>
              <a:rPr lang="hr-HR" sz="2400" dirty="0">
                <a:solidFill>
                  <a:schemeClr val="tx1"/>
                </a:solidFill>
                <a:latin typeface="Times New Roman" panose="02020603050405020304" pitchFamily="18" charset="0"/>
                <a:cs typeface="Times New Roman" panose="02020603050405020304" pitchFamily="18" charset="0"/>
              </a:rPr>
              <a:t>I had meetings with:</a:t>
            </a:r>
          </a:p>
          <a:p>
            <a:pPr lvl="1" algn="just"/>
            <a:r>
              <a:rPr lang="hr-HR" dirty="0">
                <a:solidFill>
                  <a:schemeClr val="tx1"/>
                </a:solidFill>
                <a:latin typeface="Times New Roman" panose="02020603050405020304" pitchFamily="18" charset="0"/>
                <a:cs typeface="Times New Roman" panose="02020603050405020304" pitchFamily="18" charset="0"/>
              </a:rPr>
              <a:t>Dean Ratko Duev, full professor, PhD </a:t>
            </a:r>
          </a:p>
          <a:p>
            <a:pPr lvl="1" algn="just"/>
            <a:r>
              <a:rPr lang="hr-HR" dirty="0">
                <a:solidFill>
                  <a:schemeClr val="tx1"/>
                </a:solidFill>
                <a:latin typeface="Times New Roman" panose="02020603050405020304" pitchFamily="18" charset="0"/>
                <a:cs typeface="Times New Roman" panose="02020603050405020304" pitchFamily="18" charset="0"/>
              </a:rPr>
              <a:t>Vice Dean for Research and International Cooperation Maja Gerovska Mitev, full professor, PhD, </a:t>
            </a:r>
          </a:p>
          <a:p>
            <a:pPr lvl="1" algn="just"/>
            <a:r>
              <a:rPr lang="hr-HR" dirty="0">
                <a:solidFill>
                  <a:schemeClr val="tx1"/>
                </a:solidFill>
                <a:latin typeface="Times New Roman" panose="02020603050405020304" pitchFamily="18" charset="0"/>
                <a:cs typeface="Times New Roman" panose="02020603050405020304" pitchFamily="18" charset="0"/>
              </a:rPr>
              <a:t>Elizabeta Tomevska Ilievska, full professor, PhD (head of the Institute of Pedagogy), </a:t>
            </a:r>
          </a:p>
          <a:p>
            <a:pPr lvl="1" algn="just"/>
            <a:r>
              <a:rPr lang="hr-HR" dirty="0">
                <a:solidFill>
                  <a:schemeClr val="tx1"/>
                </a:solidFill>
                <a:latin typeface="Times New Roman" panose="02020603050405020304" pitchFamily="18" charset="0"/>
                <a:cs typeface="Times New Roman" panose="02020603050405020304" pitchFamily="18" charset="0"/>
              </a:rPr>
              <a:t>colleagues from the Institute of Pedagogy  (http://fzf.ukim.edu.mk/en/institute-of-pedagogy/) </a:t>
            </a:r>
          </a:p>
          <a:p>
            <a:pPr lvl="1" algn="just"/>
            <a:r>
              <a:rPr lang="hr-HR" dirty="0">
                <a:solidFill>
                  <a:schemeClr val="tx1"/>
                </a:solidFill>
                <a:latin typeface="Times New Roman" panose="02020603050405020304" pitchFamily="18" charset="0"/>
                <a:cs typeface="Times New Roman" panose="02020603050405020304" pitchFamily="18" charset="0"/>
              </a:rPr>
              <a:t>colleagues from the Institute of Sociology  (http://fzf.ukim.edu.mk/en/institute-of-sociology/) </a:t>
            </a:r>
          </a:p>
          <a:p>
            <a:endParaRPr lang="hr-HR" dirty="0"/>
          </a:p>
        </p:txBody>
      </p:sp>
      <p:pic>
        <p:nvPicPr>
          <p:cNvPr id="5" name="Picture 4"/>
          <p:cNvPicPr>
            <a:picLocks noChangeAspect="1"/>
          </p:cNvPicPr>
          <p:nvPr/>
        </p:nvPicPr>
        <p:blipFill>
          <a:blip r:embed="rId2"/>
          <a:stretch>
            <a:fillRect/>
          </a:stretch>
        </p:blipFill>
        <p:spPr>
          <a:xfrm>
            <a:off x="6776117" y="4092789"/>
            <a:ext cx="4799869" cy="2444300"/>
          </a:xfrm>
          <a:prstGeom prst="rect">
            <a:avLst/>
          </a:prstGeom>
        </p:spPr>
      </p:pic>
      <p:sp>
        <p:nvSpPr>
          <p:cNvPr id="6" name="TextBox 5">
            <a:extLst>
              <a:ext uri="{FF2B5EF4-FFF2-40B4-BE49-F238E27FC236}">
                <a16:creationId xmlns:a16="http://schemas.microsoft.com/office/drawing/2014/main" id="{13EEEFC4-8183-4205-A5DF-0E4C439F2E09}"/>
              </a:ext>
            </a:extLst>
          </p:cNvPr>
          <p:cNvSpPr txBox="1"/>
          <p:nvPr/>
        </p:nvSpPr>
        <p:spPr>
          <a:xfrm>
            <a:off x="338373" y="4092789"/>
            <a:ext cx="5904858" cy="2862322"/>
          </a:xfrm>
          <a:prstGeom prst="rect">
            <a:avLst/>
          </a:prstGeom>
          <a:noFill/>
        </p:spPr>
        <p:txBody>
          <a:bodyPr wrap="square" rtlCol="0">
            <a:spAutoFit/>
          </a:bodyPr>
          <a:lstStyle/>
          <a:p>
            <a:pPr marL="285750" indent="-285750" algn="just">
              <a:buFont typeface="Wingdings" panose="05000000000000000000" pitchFamily="2" charset="2"/>
              <a:buChar char="Ø"/>
            </a:pPr>
            <a:r>
              <a:rPr lang="hr-HR" sz="2400" dirty="0">
                <a:latin typeface="Times New Roman" panose="02020603050405020304" pitchFamily="18" charset="0"/>
                <a:cs typeface="Times New Roman" panose="02020603050405020304" pitchFamily="18" charset="0"/>
              </a:rPr>
              <a:t>I discussed with colleages at both institutes different topics regarding differences and similarities between two faculties, pedagogical and social issues we faced such as education and teaching in the period of pandemic, possibilies of mobility, etc. </a:t>
            </a:r>
          </a:p>
          <a:p>
            <a:pPr algn="just"/>
            <a:endParaRPr lang="hr-HR" dirty="0">
              <a:latin typeface="Times New Roman" panose="02020603050405020304" pitchFamily="18" charset="0"/>
              <a:cs typeface="Times New Roman" panose="02020603050405020304" pitchFamily="18" charset="0"/>
            </a:endParaRPr>
          </a:p>
          <a:p>
            <a:endParaRPr lang="hr-HR" dirty="0"/>
          </a:p>
        </p:txBody>
      </p:sp>
    </p:spTree>
    <p:extLst>
      <p:ext uri="{BB962C8B-B14F-4D97-AF65-F5344CB8AC3E}">
        <p14:creationId xmlns:p14="http://schemas.microsoft.com/office/powerpoint/2010/main" val="392924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929" y="417354"/>
            <a:ext cx="11394511" cy="3209926"/>
          </a:xfrm>
        </p:spPr>
        <p:txBody>
          <a:bodyPr>
            <a:normAutofit/>
          </a:bodyPr>
          <a:lstStyle/>
          <a:p>
            <a:pPr marL="0" indent="0" algn="ctr">
              <a:buNone/>
            </a:pPr>
            <a:r>
              <a:rPr lang="hr-HR" sz="2400" b="1" dirty="0">
                <a:solidFill>
                  <a:schemeClr val="tx1"/>
                </a:solidFill>
                <a:latin typeface="Times New Roman" panose="02020603050405020304" pitchFamily="18" charset="0"/>
                <a:cs typeface="Times New Roman" panose="02020603050405020304" pitchFamily="18" charset="0"/>
              </a:rPr>
              <a:t>Activities and results (ii)</a:t>
            </a:r>
          </a:p>
          <a:p>
            <a:pPr marL="0" indent="0">
              <a:buNone/>
            </a:pPr>
            <a:r>
              <a:rPr lang="hr-HR" sz="2400" b="1" dirty="0">
                <a:solidFill>
                  <a:schemeClr val="tx1"/>
                </a:solidFill>
                <a:latin typeface="Times New Roman" panose="02020603050405020304" pitchFamily="18" charset="0"/>
                <a:cs typeface="Times New Roman" panose="02020603050405020304" pitchFamily="18" charset="0"/>
              </a:rPr>
              <a:t>At the Faculty of Philosophy in Skopje:</a:t>
            </a:r>
          </a:p>
          <a:p>
            <a:pPr algn="just"/>
            <a:endParaRPr lang="hr-HR" dirty="0">
              <a:solidFill>
                <a:schemeClr val="tx1"/>
              </a:solidFill>
              <a:latin typeface="Times New Roman" panose="02020603050405020304" pitchFamily="18" charset="0"/>
              <a:cs typeface="Times New Roman" panose="02020603050405020304" pitchFamily="18" charset="0"/>
            </a:endParaRPr>
          </a:p>
          <a:p>
            <a:pPr algn="just"/>
            <a:r>
              <a:rPr lang="hr-HR" dirty="0">
                <a:solidFill>
                  <a:schemeClr val="tx1"/>
                </a:solidFill>
                <a:latin typeface="Times New Roman" panose="02020603050405020304" pitchFamily="18" charset="0"/>
                <a:cs typeface="Times New Roman" panose="02020603050405020304" pitchFamily="18" charset="0"/>
              </a:rPr>
              <a:t>I also discussed with colleagues at the Institute of Pedagogy possible future aspects of cooperation such as mobility, conferences, summer schools programmes, research work, projects, etc.</a:t>
            </a:r>
          </a:p>
          <a:p>
            <a:pPr algn="just"/>
            <a:r>
              <a:rPr lang="hr-HR" dirty="0">
                <a:solidFill>
                  <a:schemeClr val="tx1"/>
                </a:solidFill>
                <a:latin typeface="Times New Roman" panose="02020603050405020304" pitchFamily="18" charset="0"/>
                <a:cs typeface="Times New Roman" panose="02020603050405020304" pitchFamily="18" charset="0"/>
              </a:rPr>
              <a:t>During the stay, I worked on collaboration between two faculties (especially two departments of pedagogy) and on possible joined research activities in the fields of pedagogy and teaching methodology.</a:t>
            </a:r>
          </a:p>
          <a:p>
            <a:pPr marL="0" indent="0">
              <a:buNone/>
            </a:pPr>
            <a:endParaRPr lang="hr-HR" b="1" dirty="0">
              <a:latin typeface="Times New Roman" panose="02020603050405020304" pitchFamily="18" charset="0"/>
              <a:cs typeface="Times New Roman" panose="02020603050405020304" pitchFamily="18" charset="0"/>
            </a:endParaRPr>
          </a:p>
          <a:p>
            <a:pPr lvl="0"/>
            <a:endParaRPr lang="hr-HR"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2379755-A856-4477-B193-F7FAEBC47D2F}"/>
              </a:ext>
            </a:extLst>
          </p:cNvPr>
          <p:cNvPicPr>
            <a:picLocks noChangeAspect="1"/>
          </p:cNvPicPr>
          <p:nvPr/>
        </p:nvPicPr>
        <p:blipFill>
          <a:blip r:embed="rId2"/>
          <a:stretch>
            <a:fillRect/>
          </a:stretch>
        </p:blipFill>
        <p:spPr>
          <a:xfrm>
            <a:off x="7035573" y="3429000"/>
            <a:ext cx="4799868" cy="2824145"/>
          </a:xfrm>
          <a:prstGeom prst="rect">
            <a:avLst/>
          </a:prstGeom>
        </p:spPr>
      </p:pic>
      <p:sp>
        <p:nvSpPr>
          <p:cNvPr id="10" name="Rectangle 9">
            <a:extLst>
              <a:ext uri="{FF2B5EF4-FFF2-40B4-BE49-F238E27FC236}">
                <a16:creationId xmlns:a16="http://schemas.microsoft.com/office/drawing/2014/main" id="{AF55D280-34EA-4394-9E14-01620D44B47D}"/>
              </a:ext>
            </a:extLst>
          </p:cNvPr>
          <p:cNvSpPr/>
          <p:nvPr/>
        </p:nvSpPr>
        <p:spPr>
          <a:xfrm>
            <a:off x="440928" y="3548410"/>
            <a:ext cx="6287041" cy="2585323"/>
          </a:xfrm>
          <a:prstGeom prst="rect">
            <a:avLst/>
          </a:prstGeom>
        </p:spPr>
        <p:txBody>
          <a:bodyPr wrap="square">
            <a:spAutoFit/>
          </a:bodyPr>
          <a:lstStyle/>
          <a:p>
            <a:r>
              <a:rPr lang="en-GB" b="1" dirty="0">
                <a:latin typeface="Times New Roman" panose="02020603050405020304" pitchFamily="18" charset="0"/>
                <a:cs typeface="Times New Roman" panose="02020603050405020304" pitchFamily="18" charset="0"/>
              </a:rPr>
              <a:t>Overall </a:t>
            </a:r>
            <a:r>
              <a:rPr lang="hr-HR" b="1" dirty="0">
                <a:latin typeface="Times New Roman" panose="02020603050405020304" pitchFamily="18" charset="0"/>
                <a:cs typeface="Times New Roman" panose="02020603050405020304" pitchFamily="18" charset="0"/>
              </a:rPr>
              <a:t>findings:</a:t>
            </a:r>
          </a:p>
          <a:p>
            <a:pPr marL="285750" indent="-285750">
              <a:buFont typeface="Wingdings" panose="05000000000000000000" pitchFamily="2" charset="2"/>
              <a:buChar char="Ø"/>
            </a:pPr>
            <a:r>
              <a:rPr lang="hr-HR" dirty="0">
                <a:latin typeface="Times New Roman" panose="02020603050405020304" pitchFamily="18" charset="0"/>
                <a:cs typeface="Times New Roman" panose="02020603050405020304" pitchFamily="18" charset="0"/>
              </a:rPr>
              <a:t>at the Institute of Pedagogy </a:t>
            </a:r>
          </a:p>
          <a:p>
            <a:pPr marL="742950" lvl="1" indent="-285750">
              <a:buFont typeface="Wingdings" panose="05000000000000000000" pitchFamily="2" charset="2"/>
              <a:buChar char="Ø"/>
            </a:pPr>
            <a:r>
              <a:rPr lang="hr-HR" dirty="0">
                <a:latin typeface="Times New Roman" panose="02020603050405020304" pitchFamily="18" charset="0"/>
                <a:cs typeface="Times New Roman" panose="02020603050405020304" pitchFamily="18" charset="0"/>
              </a:rPr>
              <a:t>modern teaching and research approaches are used as well as different modern aproaches to assessment, self-assesment and evaluation</a:t>
            </a:r>
          </a:p>
          <a:p>
            <a:pPr marL="742950" lvl="1" indent="-285750">
              <a:buFont typeface="Wingdings" panose="05000000000000000000" pitchFamily="2" charset="2"/>
              <a:buChar char="Ø"/>
            </a:pPr>
            <a:r>
              <a:rPr lang="hr-HR" dirty="0">
                <a:latin typeface="Times New Roman" panose="02020603050405020304" pitchFamily="18" charset="0"/>
                <a:cs typeface="Times New Roman" panose="02020603050405020304" pitchFamily="18" charset="0"/>
              </a:rPr>
              <a:t>contemporary competency-based and student-centered approach to teaching and learning is used</a:t>
            </a:r>
          </a:p>
          <a:p>
            <a:pPr marL="742950" lvl="1" indent="-285750">
              <a:buFont typeface="Wingdings" panose="05000000000000000000" pitchFamily="2" charset="2"/>
              <a:buChar char="Ø"/>
            </a:pPr>
            <a:r>
              <a:rPr lang="hr-HR" dirty="0">
                <a:latin typeface="Times New Roman" panose="02020603050405020304" pitchFamily="18" charset="0"/>
                <a:cs typeface="Times New Roman" panose="02020603050405020304" pitchFamily="18" charset="0"/>
              </a:rPr>
              <a:t>we have started on sketching joined scientific project in the field of pedagogy</a:t>
            </a:r>
          </a:p>
        </p:txBody>
      </p:sp>
    </p:spTree>
    <p:extLst>
      <p:ext uri="{BB962C8B-B14F-4D97-AF65-F5344CB8AC3E}">
        <p14:creationId xmlns:p14="http://schemas.microsoft.com/office/powerpoint/2010/main" val="3024332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157" y="316851"/>
            <a:ext cx="11263160" cy="2266406"/>
          </a:xfrm>
        </p:spPr>
        <p:txBody>
          <a:bodyPr/>
          <a:lstStyle/>
          <a:p>
            <a:pPr algn="just"/>
            <a:r>
              <a:rPr lang="hr-HR" sz="2400" dirty="0">
                <a:solidFill>
                  <a:schemeClr val="tx1"/>
                </a:solidFill>
                <a:latin typeface="Times New Roman" panose="02020603050405020304" pitchFamily="18" charset="0"/>
                <a:cs typeface="Times New Roman" panose="02020603050405020304" pitchFamily="18" charset="0"/>
              </a:rPr>
              <a:t>I enjoyed in organized visiting tours in Skopje, Ohrid and Gevgelija and was fascinated by varieties of cultures and traditions of the Republic of North Macedonia.</a:t>
            </a:r>
          </a:p>
          <a:p>
            <a:pPr algn="just"/>
            <a:r>
              <a:rPr lang="hr-HR" sz="2400" dirty="0">
                <a:solidFill>
                  <a:schemeClr val="tx1"/>
                </a:solidFill>
                <a:latin typeface="Times New Roman" panose="02020603050405020304" pitchFamily="18" charset="0"/>
                <a:cs typeface="Times New Roman" panose="02020603050405020304" pitchFamily="18" charset="0"/>
              </a:rPr>
              <a:t>Colleagues from t</a:t>
            </a:r>
            <a:r>
              <a:rPr lang="en-US" sz="2400" dirty="0">
                <a:solidFill>
                  <a:schemeClr val="tx1"/>
                </a:solidFill>
                <a:latin typeface="Times New Roman" panose="02020603050405020304" pitchFamily="18" charset="0"/>
                <a:cs typeface="Times New Roman" panose="02020603050405020304" pitchFamily="18" charset="0"/>
              </a:rPr>
              <a:t>he </a:t>
            </a:r>
            <a:r>
              <a:rPr lang="en-US" sz="2400" b="1" dirty="0">
                <a:solidFill>
                  <a:schemeClr val="tx1"/>
                </a:solidFill>
                <a:latin typeface="Times New Roman" panose="02020603050405020304" pitchFamily="18" charset="0"/>
                <a:cs typeface="Times New Roman" panose="02020603050405020304" pitchFamily="18" charset="0"/>
              </a:rPr>
              <a:t>Faculty of Philosophy </a:t>
            </a:r>
            <a:r>
              <a:rPr lang="hr-HR" sz="2400" b="1" dirty="0">
                <a:solidFill>
                  <a:schemeClr val="tx1"/>
                </a:solidFill>
                <a:latin typeface="Times New Roman" panose="02020603050405020304" pitchFamily="18" charset="0"/>
                <a:cs typeface="Times New Roman" panose="02020603050405020304" pitchFamily="18" charset="0"/>
              </a:rPr>
              <a:t>in Skopje </a:t>
            </a:r>
            <a:r>
              <a:rPr lang="hr-HR" sz="2400" dirty="0">
                <a:solidFill>
                  <a:schemeClr val="tx1"/>
                </a:solidFill>
                <a:latin typeface="Times New Roman" panose="02020603050405020304" pitchFamily="18" charset="0"/>
                <a:cs typeface="Times New Roman" panose="02020603050405020304" pitchFamily="18" charset="0"/>
              </a:rPr>
              <a:t>are very professional, collegial and up-to-date. They are friendly and welcoming. I fully reccomend this institution for cooperation.</a:t>
            </a:r>
          </a:p>
          <a:p>
            <a:endParaRPr lang="hr-HR" dirty="0"/>
          </a:p>
        </p:txBody>
      </p:sp>
      <p:pic>
        <p:nvPicPr>
          <p:cNvPr id="6" name="Picture 5"/>
          <p:cNvPicPr>
            <a:picLocks noChangeAspect="1"/>
          </p:cNvPicPr>
          <p:nvPr/>
        </p:nvPicPr>
        <p:blipFill>
          <a:blip r:embed="rId2"/>
          <a:stretch>
            <a:fillRect/>
          </a:stretch>
        </p:blipFill>
        <p:spPr>
          <a:xfrm>
            <a:off x="4046627" y="3020630"/>
            <a:ext cx="2562894" cy="3210535"/>
          </a:xfrm>
          <a:prstGeom prst="rect">
            <a:avLst/>
          </a:prstGeom>
        </p:spPr>
      </p:pic>
      <p:pic>
        <p:nvPicPr>
          <p:cNvPr id="7" name="Picture 6"/>
          <p:cNvPicPr>
            <a:picLocks noChangeAspect="1"/>
          </p:cNvPicPr>
          <p:nvPr/>
        </p:nvPicPr>
        <p:blipFill>
          <a:blip r:embed="rId3"/>
          <a:stretch>
            <a:fillRect/>
          </a:stretch>
        </p:blipFill>
        <p:spPr>
          <a:xfrm>
            <a:off x="6949268" y="2965171"/>
            <a:ext cx="4846049" cy="3265994"/>
          </a:xfrm>
          <a:prstGeom prst="rect">
            <a:avLst/>
          </a:prstGeom>
        </p:spPr>
      </p:pic>
      <p:pic>
        <p:nvPicPr>
          <p:cNvPr id="8" name="Picture 7"/>
          <p:cNvPicPr>
            <a:picLocks noChangeAspect="1"/>
          </p:cNvPicPr>
          <p:nvPr/>
        </p:nvPicPr>
        <p:blipFill>
          <a:blip r:embed="rId4"/>
          <a:stretch>
            <a:fillRect/>
          </a:stretch>
        </p:blipFill>
        <p:spPr>
          <a:xfrm>
            <a:off x="396683" y="3076702"/>
            <a:ext cx="3310198" cy="3210535"/>
          </a:xfrm>
          <a:prstGeom prst="rect">
            <a:avLst/>
          </a:prstGeom>
        </p:spPr>
      </p:pic>
    </p:spTree>
    <p:extLst>
      <p:ext uri="{BB962C8B-B14F-4D97-AF65-F5344CB8AC3E}">
        <p14:creationId xmlns:p14="http://schemas.microsoft.com/office/powerpoint/2010/main" val="188289153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1384</TotalTime>
  <Words>582</Words>
  <Application>Microsoft Office PowerPoint</Application>
  <PresentationFormat>Widescreen</PresentationFormat>
  <Paragraphs>36</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Century Gothic</vt:lpstr>
      <vt:lpstr>Times New Roman</vt:lpstr>
      <vt:lpstr>Wingdings</vt:lpstr>
      <vt:lpstr>Wingdings 3</vt:lpstr>
      <vt:lpstr>Slice</vt:lpstr>
      <vt:lpstr>The Republic of North Macedonia  SKOPJE  from 29/8/2021-14/9/2021 Dissemination Report – Staff Mobility for Training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Zorana</dc:creator>
  <cp:lastModifiedBy>Win2</cp:lastModifiedBy>
  <cp:revision>30</cp:revision>
  <dcterms:created xsi:type="dcterms:W3CDTF">2021-11-14T15:36:21Z</dcterms:created>
  <dcterms:modified xsi:type="dcterms:W3CDTF">2023-04-19T09:42:19Z</dcterms:modified>
</cp:coreProperties>
</file>